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53" r:id="rId1"/>
  </p:sldMasterIdLst>
  <p:sldIdLst>
    <p:sldId id="256" r:id="rId2"/>
    <p:sldId id="281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82" r:id="rId18"/>
    <p:sldId id="283" r:id="rId19"/>
    <p:sldId id="280" r:id="rId20"/>
  </p:sldIdLst>
  <p:sldSz cx="9144000" cy="6858000" type="screen4x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BDBFAC-78D2-B93F-CBF0-83D1B31C6961}" v="18" dt="2023-04-25T14:07:56.099"/>
    <p1510:client id="{617A00CB-F3A9-84B9-C5C2-73A6A1D3B782}" v="172" dt="2023-04-19T12:59:00.52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1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260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1314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89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14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62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053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626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02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6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886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575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19472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018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213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1244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63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0910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583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27/04/2023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357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  <p:sldLayoutId id="2147483768" r:id="rId15"/>
    <p:sldLayoutId id="2147483769" r:id="rId16"/>
    <p:sldLayoutId id="2147483770" r:id="rId17"/>
    <p:sldLayoutId id="2147483771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hyperlink" Target="http://www.google.co.uk/url?sa=i&amp;rct=j&amp;q&amp;esrc=s&amp;source=images&amp;cd&amp;cad=rja&amp;uact=8&amp;ved=0CAcQjRxqFQoTCIiSsoy5g8kCFQJjDwodgqsGWA&amp;url=http://www.ncnewsonline.com/question-mark-scratch-head-jpg/image_570c3871-56b3-5883-b05e-f5963c507a57.html&amp;psig=AFQjCNHbQi0CurJYbr4zo6wmOi-sbSIGRQ&amp;ust=1447162094838087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126971" y="-4572"/>
            <a:ext cx="4022090" cy="6867525"/>
            <a:chOff x="5126971" y="-4572"/>
            <a:chExt cx="4022090" cy="6867525"/>
          </a:xfrm>
        </p:grpSpPr>
        <p:sp>
          <p:nvSpPr>
            <p:cNvPr id="3" name="object 3"/>
            <p:cNvSpPr/>
            <p:nvPr/>
          </p:nvSpPr>
          <p:spPr>
            <a:xfrm>
              <a:off x="5131543" y="0"/>
              <a:ext cx="4012565" cy="6858000"/>
            </a:xfrm>
            <a:custGeom>
              <a:avLst/>
              <a:gdLst/>
              <a:ahLst/>
              <a:cxnLst/>
              <a:rect l="l" t="t" r="r" b="b"/>
              <a:pathLst>
                <a:path w="4012565" h="6858000">
                  <a:moveTo>
                    <a:pt x="0" y="6857998"/>
                  </a:moveTo>
                  <a:lnTo>
                    <a:pt x="4012456" y="4182281"/>
                  </a:lnTo>
                </a:path>
                <a:path w="4012565" h="6858000">
                  <a:moveTo>
                    <a:pt x="1910860" y="0"/>
                  </a:moveTo>
                  <a:lnTo>
                    <a:pt x="3130060" y="6857999"/>
                  </a:lnTo>
                </a:path>
              </a:pathLst>
            </a:custGeom>
            <a:ln w="9144">
              <a:solidFill>
                <a:srgbClr val="4966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891727" y="0"/>
              <a:ext cx="2252345" cy="6858000"/>
            </a:xfrm>
            <a:custGeom>
              <a:avLst/>
              <a:gdLst/>
              <a:ahLst/>
              <a:cxnLst/>
              <a:rect l="l" t="t" r="r" b="b"/>
              <a:pathLst>
                <a:path w="2252345" h="6858000">
                  <a:moveTo>
                    <a:pt x="2023163" y="0"/>
                  </a:moveTo>
                  <a:lnTo>
                    <a:pt x="0" y="6857998"/>
                  </a:lnTo>
                  <a:lnTo>
                    <a:pt x="2252271" y="6857998"/>
                  </a:lnTo>
                  <a:lnTo>
                    <a:pt x="2252271" y="8226"/>
                  </a:lnTo>
                  <a:lnTo>
                    <a:pt x="2023163" y="0"/>
                  </a:lnTo>
                  <a:close/>
                </a:path>
              </a:pathLst>
            </a:custGeom>
            <a:solidFill>
              <a:srgbClr val="4966AC">
                <a:alpha val="3607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207072" y="0"/>
              <a:ext cx="1937385" cy="6858000"/>
            </a:xfrm>
            <a:custGeom>
              <a:avLst/>
              <a:gdLst/>
              <a:ahLst/>
              <a:cxnLst/>
              <a:rect l="l" t="t" r="r" b="b"/>
              <a:pathLst>
                <a:path w="1937384" h="6858000">
                  <a:moveTo>
                    <a:pt x="1936927" y="0"/>
                  </a:moveTo>
                  <a:lnTo>
                    <a:pt x="0" y="0"/>
                  </a:lnTo>
                  <a:lnTo>
                    <a:pt x="1200327" y="6857996"/>
                  </a:lnTo>
                  <a:lnTo>
                    <a:pt x="1936927" y="6857996"/>
                  </a:lnTo>
                  <a:lnTo>
                    <a:pt x="1936927" y="0"/>
                  </a:lnTo>
                  <a:close/>
                </a:path>
              </a:pathLst>
            </a:custGeom>
            <a:solidFill>
              <a:srgbClr val="4966A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38545" y="3921067"/>
              <a:ext cx="2505710" cy="2937510"/>
            </a:xfrm>
            <a:custGeom>
              <a:avLst/>
              <a:gdLst/>
              <a:ahLst/>
              <a:cxnLst/>
              <a:rect l="l" t="t" r="r" b="b"/>
              <a:pathLst>
                <a:path w="2505709" h="2937509">
                  <a:moveTo>
                    <a:pt x="2505454" y="0"/>
                  </a:moveTo>
                  <a:lnTo>
                    <a:pt x="0" y="2936929"/>
                  </a:lnTo>
                  <a:lnTo>
                    <a:pt x="2505454" y="2936929"/>
                  </a:lnTo>
                  <a:lnTo>
                    <a:pt x="2505454" y="0"/>
                  </a:lnTo>
                  <a:close/>
                </a:path>
              </a:pathLst>
            </a:custGeom>
            <a:solidFill>
              <a:srgbClr val="374D81">
                <a:alpha val="6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012872" y="0"/>
              <a:ext cx="2131695" cy="6858000"/>
            </a:xfrm>
            <a:custGeom>
              <a:avLst/>
              <a:gdLst/>
              <a:ahLst/>
              <a:cxnLst/>
              <a:rect l="l" t="t" r="r" b="b"/>
              <a:pathLst>
                <a:path w="2131695" h="6858000">
                  <a:moveTo>
                    <a:pt x="2131127" y="0"/>
                  </a:moveTo>
                  <a:lnTo>
                    <a:pt x="0" y="0"/>
                  </a:lnTo>
                  <a:lnTo>
                    <a:pt x="1854140" y="6857996"/>
                  </a:lnTo>
                  <a:lnTo>
                    <a:pt x="2131127" y="6849802"/>
                  </a:lnTo>
                  <a:lnTo>
                    <a:pt x="2131127" y="0"/>
                  </a:lnTo>
                  <a:close/>
                </a:path>
              </a:pathLst>
            </a:custGeom>
            <a:solidFill>
              <a:srgbClr val="374D81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95132" y="0"/>
              <a:ext cx="848994" cy="6858000"/>
            </a:xfrm>
            <a:custGeom>
              <a:avLst/>
              <a:gdLst/>
              <a:ahLst/>
              <a:cxnLst/>
              <a:rect l="l" t="t" r="r" b="b"/>
              <a:pathLst>
                <a:path w="848995" h="6858000">
                  <a:moveTo>
                    <a:pt x="848867" y="0"/>
                  </a:moveTo>
                  <a:lnTo>
                    <a:pt x="676515" y="0"/>
                  </a:lnTo>
                  <a:lnTo>
                    <a:pt x="0" y="6857996"/>
                  </a:lnTo>
                  <a:lnTo>
                    <a:pt x="848867" y="6857996"/>
                  </a:lnTo>
                  <a:lnTo>
                    <a:pt x="848867" y="0"/>
                  </a:lnTo>
                  <a:close/>
                </a:path>
              </a:pathLst>
            </a:custGeom>
            <a:solidFill>
              <a:srgbClr val="619DD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095213" y="0"/>
              <a:ext cx="1049020" cy="6858000"/>
            </a:xfrm>
            <a:custGeom>
              <a:avLst/>
              <a:gdLst/>
              <a:ahLst/>
              <a:cxnLst/>
              <a:rect l="l" t="t" r="r" b="b"/>
              <a:pathLst>
                <a:path w="1049020" h="6858000">
                  <a:moveTo>
                    <a:pt x="1048786" y="0"/>
                  </a:moveTo>
                  <a:lnTo>
                    <a:pt x="0" y="0"/>
                  </a:lnTo>
                  <a:lnTo>
                    <a:pt x="937406" y="6857996"/>
                  </a:lnTo>
                  <a:lnTo>
                    <a:pt x="1048786" y="6857996"/>
                  </a:lnTo>
                  <a:lnTo>
                    <a:pt x="1048786" y="0"/>
                  </a:lnTo>
                  <a:close/>
                </a:path>
              </a:pathLst>
            </a:custGeom>
            <a:solidFill>
              <a:srgbClr val="3477B1">
                <a:alpha val="8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068056" y="4917386"/>
              <a:ext cx="1076325" cy="1941195"/>
            </a:xfrm>
            <a:custGeom>
              <a:avLst/>
              <a:gdLst/>
              <a:ahLst/>
              <a:cxnLst/>
              <a:rect l="l" t="t" r="r" b="b"/>
              <a:pathLst>
                <a:path w="1076325" h="1941195">
                  <a:moveTo>
                    <a:pt x="1075943" y="0"/>
                  </a:moveTo>
                  <a:lnTo>
                    <a:pt x="0" y="1940611"/>
                  </a:lnTo>
                  <a:lnTo>
                    <a:pt x="1075943" y="1935608"/>
                  </a:lnTo>
                  <a:lnTo>
                    <a:pt x="1075943" y="0"/>
                  </a:lnTo>
                  <a:close/>
                </a:path>
              </a:pathLst>
            </a:custGeom>
            <a:solidFill>
              <a:srgbClr val="374D81">
                <a:alpha val="6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/>
          <p:nvPr/>
        </p:nvSpPr>
        <p:spPr>
          <a:xfrm>
            <a:off x="0" y="0"/>
            <a:ext cx="855344" cy="5629275"/>
          </a:xfrm>
          <a:custGeom>
            <a:avLst/>
            <a:gdLst/>
            <a:ahLst/>
            <a:cxnLst/>
            <a:rect l="l" t="t" r="r" b="b"/>
            <a:pathLst>
              <a:path w="855344" h="5629275">
                <a:moveTo>
                  <a:pt x="854963" y="0"/>
                </a:moveTo>
                <a:lnTo>
                  <a:pt x="0" y="0"/>
                </a:lnTo>
                <a:lnTo>
                  <a:pt x="0" y="5628971"/>
                </a:lnTo>
                <a:lnTo>
                  <a:pt x="854963" y="7747"/>
                </a:lnTo>
                <a:lnTo>
                  <a:pt x="854963" y="0"/>
                </a:lnTo>
                <a:close/>
              </a:path>
            </a:pathLst>
          </a:custGeom>
          <a:solidFill>
            <a:srgbClr val="4966AC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713101" y="1332102"/>
            <a:ext cx="271208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>
                <a:solidFill>
                  <a:srgbClr val="000000"/>
                </a:solidFill>
              </a:rPr>
              <a:t>Welcome</a:t>
            </a:r>
            <a:r>
              <a:rPr sz="3200" spc="-105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to</a:t>
            </a:r>
            <a:r>
              <a:rPr sz="3200" spc="-80" dirty="0">
                <a:solidFill>
                  <a:srgbClr val="000000"/>
                </a:solidFill>
              </a:rPr>
              <a:t> </a:t>
            </a:r>
            <a:r>
              <a:rPr sz="3200" spc="-25" dirty="0">
                <a:solidFill>
                  <a:srgbClr val="000000"/>
                </a:solidFill>
              </a:rPr>
              <a:t>the</a:t>
            </a:r>
            <a:endParaRPr sz="3200" dirty="0"/>
          </a:p>
        </p:txBody>
      </p:sp>
      <p:sp>
        <p:nvSpPr>
          <p:cNvPr id="13" name="object 13"/>
          <p:cNvSpPr txBox="1"/>
          <p:nvPr/>
        </p:nvSpPr>
        <p:spPr>
          <a:xfrm>
            <a:off x="1473835" y="2240102"/>
            <a:ext cx="51879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99109" marR="5080" indent="-486409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Phonics</a:t>
            </a:r>
            <a:r>
              <a:rPr sz="4000" b="1" spc="-13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Screening</a:t>
            </a:r>
            <a:r>
              <a:rPr sz="4000" b="1" spc="-13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Check </a:t>
            </a:r>
            <a:r>
              <a:rPr sz="4000" b="1" dirty="0">
                <a:latin typeface="Calibri"/>
                <a:cs typeface="Calibri"/>
              </a:rPr>
              <a:t>Meeting</a:t>
            </a:r>
            <a:r>
              <a:rPr sz="4000" b="1" spc="-145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for</a:t>
            </a:r>
            <a:r>
              <a:rPr sz="4000" b="1" spc="-14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Parents</a:t>
            </a:r>
            <a:endParaRPr sz="40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60179" y="3790534"/>
            <a:ext cx="2491740" cy="422275"/>
          </a:xfrm>
          <a:prstGeom prst="rect">
            <a:avLst/>
          </a:prstGeom>
        </p:spPr>
        <p:txBody>
          <a:bodyPr vert="horz" wrap="square" lIns="0" tIns="12700" rIns="0" bIns="0" rtlCol="0" anchor="t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lang="en-US" sz="2600" b="1" dirty="0">
                <a:latin typeface="Calibri"/>
                <a:cs typeface="Calibri"/>
              </a:rPr>
              <a:t>26</a:t>
            </a:r>
            <a:r>
              <a:rPr lang="en-US" sz="2550" b="1" baseline="26143" dirty="0">
                <a:latin typeface="Calibri"/>
                <a:cs typeface="Calibri"/>
              </a:rPr>
              <a:t>th</a:t>
            </a:r>
            <a:r>
              <a:rPr sz="2550" b="1" spc="270" baseline="26143" dirty="0">
                <a:latin typeface="Calibri"/>
                <a:cs typeface="Calibri"/>
              </a:rPr>
              <a:t> </a:t>
            </a:r>
            <a:r>
              <a:rPr lang="en-GB" sz="2600" b="1" dirty="0">
                <a:latin typeface="Calibri"/>
                <a:cs typeface="Calibri"/>
              </a:rPr>
              <a:t>April 2023</a:t>
            </a:r>
            <a:endParaRPr sz="2600" dirty="0">
              <a:latin typeface="Calibri"/>
              <a:cs typeface="Calibri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152" y="4510860"/>
            <a:ext cx="4182426" cy="198447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853" y="621346"/>
            <a:ext cx="6552597" cy="5940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4460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spc="-30" dirty="0"/>
              <a:t> </a:t>
            </a:r>
            <a:r>
              <a:rPr dirty="0"/>
              <a:t>Alphabetic</a:t>
            </a:r>
            <a:r>
              <a:rPr spc="15" dirty="0"/>
              <a:t> </a:t>
            </a:r>
            <a:r>
              <a:rPr spc="-20" dirty="0"/>
              <a:t>Code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sz="2050" spc="195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2050" spc="220" dirty="0">
                <a:solidFill>
                  <a:srgbClr val="4966AC"/>
                </a:solidFill>
                <a:latin typeface="Lucida Sans Unicode"/>
                <a:cs typeface="Lucida Sans Unicode"/>
              </a:rPr>
              <a:t> </a:t>
            </a:r>
            <a:r>
              <a:rPr dirty="0">
                <a:solidFill>
                  <a:srgbClr val="404040"/>
                </a:solidFill>
              </a:rPr>
              <a:t>English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is</a:t>
            </a:r>
            <a:r>
              <a:rPr spc="-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an</a:t>
            </a:r>
            <a:r>
              <a:rPr spc="-1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alphabetic</a:t>
            </a:r>
            <a:r>
              <a:rPr spc="-30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language</a:t>
            </a:r>
            <a:endParaRPr sz="2050" dirty="0">
              <a:latin typeface="Lucida Sans Unicode"/>
              <a:cs typeface="Lucida Sans Unicode"/>
            </a:endParaRPr>
          </a:p>
          <a:p>
            <a:pPr marL="12700">
              <a:lnSpc>
                <a:spcPct val="100000"/>
              </a:lnSpc>
              <a:spcBef>
                <a:spcPts val="1000"/>
              </a:spcBef>
            </a:pPr>
            <a:r>
              <a:rPr sz="2050" spc="195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2050" spc="204" dirty="0">
                <a:solidFill>
                  <a:srgbClr val="4966AC"/>
                </a:solidFill>
                <a:latin typeface="Lucida Sans Unicode"/>
                <a:cs typeface="Lucida Sans Unicode"/>
              </a:rPr>
              <a:t> </a:t>
            </a:r>
            <a:r>
              <a:rPr dirty="0">
                <a:solidFill>
                  <a:srgbClr val="404040"/>
                </a:solidFill>
              </a:rPr>
              <a:t>There</a:t>
            </a:r>
            <a:r>
              <a:rPr spc="-5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are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26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letters</a:t>
            </a:r>
            <a:r>
              <a:rPr spc="-5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in</a:t>
            </a:r>
            <a:r>
              <a:rPr spc="-2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the</a:t>
            </a:r>
            <a:r>
              <a:rPr spc="-3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English</a:t>
            </a:r>
            <a:r>
              <a:rPr spc="-25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language</a:t>
            </a:r>
            <a:endParaRPr sz="2050" dirty="0">
              <a:latin typeface="Lucida Sans Unicode"/>
              <a:cs typeface="Lucida Sans Unicode"/>
            </a:endParaRPr>
          </a:p>
          <a:p>
            <a:pPr marL="355600" marR="1007744" indent="-342900">
              <a:lnSpc>
                <a:spcPct val="100000"/>
              </a:lnSpc>
              <a:spcBef>
                <a:spcPts val="1005"/>
              </a:spcBef>
            </a:pPr>
            <a:r>
              <a:rPr sz="2050" spc="195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2050" spc="204" dirty="0">
                <a:solidFill>
                  <a:srgbClr val="4966AC"/>
                </a:solidFill>
                <a:latin typeface="Lucida Sans Unicode"/>
                <a:cs typeface="Lucida Sans Unicode"/>
              </a:rPr>
              <a:t> </a:t>
            </a:r>
            <a:r>
              <a:rPr dirty="0">
                <a:solidFill>
                  <a:srgbClr val="404040"/>
                </a:solidFill>
              </a:rPr>
              <a:t>There</a:t>
            </a:r>
            <a:r>
              <a:rPr spc="-5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are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approximately</a:t>
            </a:r>
            <a:r>
              <a:rPr spc="-4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44</a:t>
            </a:r>
            <a:r>
              <a:rPr spc="-30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sounds </a:t>
            </a:r>
            <a:r>
              <a:rPr dirty="0">
                <a:solidFill>
                  <a:srgbClr val="404040"/>
                </a:solidFill>
              </a:rPr>
              <a:t>(phonemes)</a:t>
            </a:r>
            <a:r>
              <a:rPr spc="-7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in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the</a:t>
            </a:r>
            <a:r>
              <a:rPr spc="-1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English</a:t>
            </a:r>
            <a:r>
              <a:rPr spc="-35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language</a:t>
            </a:r>
            <a:endParaRPr sz="2050" dirty="0">
              <a:latin typeface="Lucida Sans Unicode"/>
              <a:cs typeface="Lucida Sans Unicode"/>
            </a:endParaRPr>
          </a:p>
          <a:p>
            <a:pPr marL="355600" marR="750570" indent="-342900">
              <a:lnSpc>
                <a:spcPct val="100000"/>
              </a:lnSpc>
              <a:spcBef>
                <a:spcPts val="1000"/>
              </a:spcBef>
            </a:pPr>
            <a:r>
              <a:rPr sz="2050" spc="195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2050" spc="180" dirty="0">
                <a:solidFill>
                  <a:srgbClr val="4966AC"/>
                </a:solidFill>
                <a:latin typeface="Lucida Sans Unicode"/>
                <a:cs typeface="Lucida Sans Unicode"/>
              </a:rPr>
              <a:t> </a:t>
            </a:r>
            <a:r>
              <a:rPr dirty="0">
                <a:solidFill>
                  <a:srgbClr val="404040"/>
                </a:solidFill>
              </a:rPr>
              <a:t>Combined</a:t>
            </a:r>
            <a:r>
              <a:rPr spc="-5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they</a:t>
            </a:r>
            <a:r>
              <a:rPr spc="-5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make</a:t>
            </a:r>
            <a:r>
              <a:rPr spc="-3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in</a:t>
            </a:r>
            <a:r>
              <a:rPr spc="-35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excess</a:t>
            </a:r>
            <a:r>
              <a:rPr spc="-6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of</a:t>
            </a:r>
            <a:r>
              <a:rPr spc="-30" dirty="0">
                <a:solidFill>
                  <a:srgbClr val="404040"/>
                </a:solidFill>
              </a:rPr>
              <a:t> </a:t>
            </a:r>
            <a:r>
              <a:rPr spc="-25" dirty="0">
                <a:solidFill>
                  <a:srgbClr val="404040"/>
                </a:solidFill>
              </a:rPr>
              <a:t>140 </a:t>
            </a:r>
            <a:r>
              <a:rPr dirty="0">
                <a:solidFill>
                  <a:srgbClr val="404040"/>
                </a:solidFill>
              </a:rPr>
              <a:t>letter</a:t>
            </a:r>
            <a:r>
              <a:rPr spc="-100" dirty="0">
                <a:solidFill>
                  <a:srgbClr val="404040"/>
                </a:solidFill>
              </a:rPr>
              <a:t> </a:t>
            </a:r>
            <a:r>
              <a:rPr dirty="0">
                <a:solidFill>
                  <a:srgbClr val="404040"/>
                </a:solidFill>
              </a:rPr>
              <a:t>combinations</a:t>
            </a:r>
            <a:r>
              <a:rPr spc="-80" dirty="0">
                <a:solidFill>
                  <a:srgbClr val="404040"/>
                </a:solidFill>
              </a:rPr>
              <a:t> </a:t>
            </a:r>
            <a:r>
              <a:rPr spc="-10" dirty="0">
                <a:solidFill>
                  <a:srgbClr val="404040"/>
                </a:solidFill>
              </a:rPr>
              <a:t>(graphemes)</a:t>
            </a:r>
            <a:endParaRPr sz="205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76200" y="457200"/>
            <a:ext cx="7773338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29285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Terminology</a:t>
            </a:r>
            <a:r>
              <a:rPr spc="-114" dirty="0"/>
              <a:t> </a:t>
            </a:r>
            <a:endParaRPr spc="-50" dirty="0"/>
          </a:p>
        </p:txBody>
      </p:sp>
      <p:sp>
        <p:nvSpPr>
          <p:cNvPr id="3" name="object 3"/>
          <p:cNvSpPr txBox="1"/>
          <p:nvPr/>
        </p:nvSpPr>
        <p:spPr>
          <a:xfrm>
            <a:off x="914400" y="1524000"/>
            <a:ext cx="6090920" cy="4907113"/>
          </a:xfrm>
          <a:prstGeom prst="rect">
            <a:avLst/>
          </a:prstGeom>
        </p:spPr>
        <p:txBody>
          <a:bodyPr vert="horz" wrap="square" lIns="0" tIns="717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5"/>
              </a:spcBef>
              <a:tabLst>
                <a:tab pos="354965" algn="l"/>
              </a:tabLst>
            </a:pPr>
            <a:r>
              <a:rPr sz="1750" spc="100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75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200" b="1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Phoneme</a:t>
            </a:r>
            <a:r>
              <a:rPr sz="2200" b="1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22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smallest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unit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2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sound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word.</a:t>
            </a:r>
            <a:endParaRPr lang="en-GB" sz="2200" spc="-10" dirty="0">
              <a:solidFill>
                <a:srgbClr val="40404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65"/>
              </a:spcBef>
              <a:tabLst>
                <a:tab pos="354965" algn="l"/>
              </a:tabLst>
            </a:pPr>
            <a:endParaRPr sz="2200" dirty="0">
              <a:latin typeface="Calibri"/>
              <a:cs typeface="Calibri"/>
            </a:endParaRPr>
          </a:p>
          <a:p>
            <a:pPr marL="12700">
              <a:lnSpc>
                <a:spcPts val="2375"/>
              </a:lnSpc>
              <a:spcBef>
                <a:spcPts val="465"/>
              </a:spcBef>
              <a:tabLst>
                <a:tab pos="354965" algn="l"/>
              </a:tabLst>
            </a:pPr>
            <a:r>
              <a:rPr sz="1750" spc="100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75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200" b="1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Grapheme</a:t>
            </a:r>
            <a:r>
              <a:rPr sz="2200" b="1" u="sng" spc="-5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22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letter</a:t>
            </a:r>
            <a:r>
              <a:rPr sz="22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or</a:t>
            </a:r>
            <a:r>
              <a:rPr sz="22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group</a:t>
            </a:r>
            <a:r>
              <a:rPr sz="22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of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letters</a:t>
            </a:r>
            <a:r>
              <a:rPr sz="22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that</a:t>
            </a:r>
            <a:endParaRPr sz="2200" dirty="0">
              <a:latin typeface="Calibri"/>
              <a:cs typeface="Calibri"/>
            </a:endParaRPr>
          </a:p>
          <a:p>
            <a:pPr marL="355600">
              <a:lnSpc>
                <a:spcPts val="2375"/>
              </a:lnSpc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represent</a:t>
            </a:r>
            <a:r>
              <a:rPr sz="22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phoneme.</a:t>
            </a:r>
            <a:endParaRPr lang="en-GB" sz="2200" spc="-10" dirty="0">
              <a:solidFill>
                <a:srgbClr val="404040"/>
              </a:solidFill>
              <a:latin typeface="Calibri"/>
              <a:cs typeface="Calibri"/>
            </a:endParaRPr>
          </a:p>
          <a:p>
            <a:pPr marL="355600">
              <a:lnSpc>
                <a:spcPts val="2375"/>
              </a:lnSpc>
            </a:pPr>
            <a:endParaRPr sz="2200" dirty="0">
              <a:latin typeface="Calibri"/>
              <a:cs typeface="Calibri"/>
            </a:endParaRPr>
          </a:p>
          <a:p>
            <a:pPr marL="355600" marR="565150" indent="-342900">
              <a:lnSpc>
                <a:spcPct val="80000"/>
              </a:lnSpc>
              <a:spcBef>
                <a:spcPts val="1010"/>
              </a:spcBef>
              <a:tabLst>
                <a:tab pos="354965" algn="l"/>
              </a:tabLst>
            </a:pPr>
            <a:r>
              <a:rPr sz="1750" spc="100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75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200" b="1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Blending</a:t>
            </a:r>
            <a:r>
              <a:rPr sz="2200" b="1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2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merging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individual</a:t>
            </a:r>
            <a:r>
              <a:rPr sz="2200" spc="-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phonemes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together</a:t>
            </a:r>
            <a:r>
              <a:rPr sz="22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2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read</a:t>
            </a:r>
            <a:r>
              <a:rPr sz="22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word</a:t>
            </a:r>
            <a:r>
              <a:rPr sz="22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all</a:t>
            </a:r>
            <a:r>
              <a:rPr sz="22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2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way</a:t>
            </a:r>
            <a:r>
              <a:rPr sz="22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through.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Children</a:t>
            </a:r>
            <a:r>
              <a:rPr sz="2200" i="1" spc="-1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should</a:t>
            </a:r>
            <a:r>
              <a:rPr sz="2200" i="1" spc="-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sound</a:t>
            </a:r>
            <a:r>
              <a:rPr sz="2200" i="1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out</a:t>
            </a:r>
            <a:r>
              <a:rPr sz="2200" i="1" spc="-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each</a:t>
            </a:r>
            <a:r>
              <a:rPr sz="2200" i="1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phoneme,</a:t>
            </a:r>
            <a:r>
              <a:rPr sz="2200" i="1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25" dirty="0">
                <a:solidFill>
                  <a:srgbClr val="404040"/>
                </a:solidFill>
                <a:latin typeface="Calibri"/>
                <a:cs typeface="Calibri"/>
              </a:rPr>
              <a:t>not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letter</a:t>
            </a:r>
            <a:r>
              <a:rPr sz="2200" i="1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when</a:t>
            </a:r>
            <a:r>
              <a:rPr sz="2200" i="1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reading</a:t>
            </a:r>
            <a:r>
              <a:rPr sz="2200" i="1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unfamiliar</a:t>
            </a:r>
            <a:r>
              <a:rPr sz="2200" i="1" spc="-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words.</a:t>
            </a:r>
            <a:endParaRPr lang="en-GB" sz="2200" i="1" spc="-10" dirty="0">
              <a:solidFill>
                <a:srgbClr val="404040"/>
              </a:solidFill>
              <a:latin typeface="Calibri"/>
              <a:cs typeface="Calibri"/>
            </a:endParaRPr>
          </a:p>
          <a:p>
            <a:pPr marL="355600" marR="565150" indent="-342900">
              <a:lnSpc>
                <a:spcPct val="80000"/>
              </a:lnSpc>
              <a:spcBef>
                <a:spcPts val="1010"/>
              </a:spcBef>
              <a:tabLst>
                <a:tab pos="354965" algn="l"/>
              </a:tabLst>
            </a:pPr>
            <a:endParaRPr sz="2200" dirty="0">
              <a:latin typeface="Calibri"/>
              <a:cs typeface="Calibri"/>
            </a:endParaRPr>
          </a:p>
          <a:p>
            <a:pPr marL="355600" marR="5080" indent="-342900">
              <a:lnSpc>
                <a:spcPct val="80000"/>
              </a:lnSpc>
              <a:spcBef>
                <a:spcPts val="994"/>
              </a:spcBef>
              <a:tabLst>
                <a:tab pos="354965" algn="l"/>
              </a:tabLst>
            </a:pPr>
            <a:r>
              <a:rPr sz="1750" spc="100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75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200" b="1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Segmenting</a:t>
            </a:r>
            <a:r>
              <a:rPr sz="2200" b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22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hearing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22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saying</a:t>
            </a:r>
            <a:r>
              <a:rPr sz="22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the</a:t>
            </a:r>
            <a:r>
              <a:rPr sz="22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individual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phonemes</a:t>
            </a:r>
            <a:r>
              <a:rPr sz="22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within</a:t>
            </a:r>
            <a:r>
              <a:rPr sz="22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words.</a:t>
            </a:r>
            <a:r>
              <a:rPr sz="2200" spc="3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2200" i="1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order</a:t>
            </a:r>
            <a:r>
              <a:rPr sz="2200" i="1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200" i="1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spell,</a:t>
            </a:r>
            <a:r>
              <a:rPr sz="2200" i="1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children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need</a:t>
            </a:r>
            <a:r>
              <a:rPr sz="2200" i="1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200" i="1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segment</a:t>
            </a:r>
            <a:r>
              <a:rPr sz="2200" i="1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i="1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word</a:t>
            </a:r>
            <a:r>
              <a:rPr sz="2200" i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into</a:t>
            </a:r>
            <a:r>
              <a:rPr sz="2200" i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its</a:t>
            </a:r>
            <a:r>
              <a:rPr sz="2200" i="1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component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phonemes</a:t>
            </a:r>
            <a:r>
              <a:rPr sz="2200" i="1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and</a:t>
            </a:r>
            <a:r>
              <a:rPr sz="2200" i="1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choose</a:t>
            </a:r>
            <a:r>
              <a:rPr sz="2200" i="1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2200" i="1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grapheme</a:t>
            </a:r>
            <a:r>
              <a:rPr sz="2200" i="1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to</a:t>
            </a:r>
            <a:r>
              <a:rPr sz="2200" i="1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represent </a:t>
            </a:r>
            <a:r>
              <a:rPr sz="2200" i="1" dirty="0">
                <a:solidFill>
                  <a:srgbClr val="404040"/>
                </a:solidFill>
                <a:latin typeface="Calibri"/>
                <a:cs typeface="Calibri"/>
              </a:rPr>
              <a:t>each</a:t>
            </a:r>
            <a:r>
              <a:rPr sz="2200" i="1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i="1" spc="-10" dirty="0">
                <a:solidFill>
                  <a:srgbClr val="404040"/>
                </a:solidFill>
                <a:latin typeface="Calibri"/>
                <a:cs typeface="Calibri"/>
              </a:rPr>
              <a:t>phoneme.</a:t>
            </a:r>
            <a:endParaRPr sz="22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85800" y="609600"/>
            <a:ext cx="6553200" cy="49500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42925" indent="-343535">
              <a:lnSpc>
                <a:spcPct val="100000"/>
              </a:lnSpc>
              <a:spcBef>
                <a:spcPts val="100"/>
              </a:spcBef>
              <a:tabLst>
                <a:tab pos="355600" algn="l"/>
              </a:tabLst>
            </a:pPr>
            <a:r>
              <a:rPr sz="1900" spc="114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90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Digraphs</a:t>
            </a:r>
            <a:r>
              <a:rPr sz="2400" b="1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–</a:t>
            </a:r>
            <a:r>
              <a:rPr sz="24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two</a:t>
            </a:r>
            <a:r>
              <a:rPr sz="2400" spc="-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letters</a:t>
            </a:r>
            <a:r>
              <a:rPr sz="2400" spc="-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representing</a:t>
            </a:r>
            <a:r>
              <a:rPr sz="24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one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phoneme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  <a:tabLst>
                <a:tab pos="355600" algn="l"/>
                <a:tab pos="3357879" algn="l"/>
                <a:tab pos="3799840" algn="l"/>
                <a:tab pos="4190365" algn="l"/>
                <a:tab pos="4635500" algn="l"/>
              </a:tabLst>
            </a:pPr>
            <a:r>
              <a:rPr sz="1900" spc="114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90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Consonant</a:t>
            </a:r>
            <a:r>
              <a:rPr sz="2400" b="1" u="sng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digraphs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ll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ss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ff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zz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ng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55"/>
              </a:spcBef>
              <a:tabLst>
                <a:tab pos="355600" algn="l"/>
                <a:tab pos="2861310" algn="l"/>
                <a:tab pos="3370579" algn="l"/>
                <a:tab pos="3943350" algn="l"/>
                <a:tab pos="4455795" algn="l"/>
              </a:tabLst>
            </a:pPr>
            <a:r>
              <a:rPr sz="1900" spc="114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90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400" b="1" u="sng" spc="-10" dirty="0">
                <a:solidFill>
                  <a:srgbClr val="404040"/>
                </a:solidFill>
                <a:latin typeface="Calibri"/>
                <a:cs typeface="Calibri"/>
              </a:rPr>
              <a:t>Vowel</a:t>
            </a:r>
            <a:r>
              <a:rPr sz="2400" b="1" u="sng" spc="-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digraphs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400" spc="-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ai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ee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ew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oa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ar</a:t>
            </a:r>
            <a:endParaRPr sz="2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45"/>
              </a:spcBef>
              <a:tabLst>
                <a:tab pos="355600" algn="l"/>
                <a:tab pos="3669029" algn="l"/>
                <a:tab pos="4272915" algn="l"/>
                <a:tab pos="4792345" algn="l"/>
                <a:tab pos="5405120" algn="l"/>
              </a:tabLst>
            </a:pPr>
            <a:r>
              <a:rPr sz="1900" spc="114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1900" dirty="0">
                <a:solidFill>
                  <a:srgbClr val="4966AC"/>
                </a:solidFill>
                <a:latin typeface="Lucida Sans Unicode"/>
                <a:cs typeface="Lucida Sans Unicode"/>
              </a:rPr>
              <a:t>	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Split</a:t>
            </a:r>
            <a:r>
              <a:rPr sz="2400" b="1" u="sng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b="1" u="sng" spc="-10" dirty="0">
                <a:solidFill>
                  <a:srgbClr val="404040"/>
                </a:solidFill>
                <a:latin typeface="Calibri"/>
                <a:cs typeface="Calibri"/>
              </a:rPr>
              <a:t>Vowel</a:t>
            </a:r>
            <a:r>
              <a:rPr sz="2400" b="1" u="sng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b="1" u="sng" dirty="0">
                <a:solidFill>
                  <a:srgbClr val="404040"/>
                </a:solidFill>
                <a:latin typeface="Calibri"/>
                <a:cs typeface="Calibri"/>
              </a:rPr>
              <a:t>digraphs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4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a-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e-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i-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o-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u-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endParaRPr lang="en-GB" sz="2400" spc="-50" dirty="0">
              <a:solidFill>
                <a:srgbClr val="40404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45"/>
              </a:spcBef>
              <a:tabLst>
                <a:tab pos="355600" algn="l"/>
                <a:tab pos="3669029" algn="l"/>
                <a:tab pos="4272915" algn="l"/>
                <a:tab pos="4792345" algn="l"/>
                <a:tab pos="5405120" algn="l"/>
              </a:tabLst>
            </a:pPr>
            <a:endParaRPr lang="en-GB" sz="2400" spc="-50" dirty="0">
              <a:solidFill>
                <a:srgbClr val="404040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45"/>
              </a:spcBef>
              <a:tabLst>
                <a:tab pos="355600" algn="l"/>
                <a:tab pos="3669029" algn="l"/>
                <a:tab pos="4272915" algn="l"/>
                <a:tab pos="4792345" algn="l"/>
                <a:tab pos="5405120" algn="l"/>
              </a:tabLst>
            </a:pP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685800" y="4876800"/>
            <a:ext cx="5160645" cy="818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4965" marR="5080" indent="-342900">
              <a:lnSpc>
                <a:spcPct val="100000"/>
              </a:lnSpc>
              <a:spcBef>
                <a:spcPts val="105"/>
              </a:spcBef>
              <a:tabLst>
                <a:tab pos="1856105" algn="l"/>
              </a:tabLst>
            </a:pPr>
            <a:r>
              <a:rPr sz="2050" spc="195" dirty="0">
                <a:solidFill>
                  <a:srgbClr val="4966AC"/>
                </a:solidFill>
                <a:latin typeface="Lucida Sans Unicode"/>
                <a:cs typeface="Lucida Sans Unicode"/>
              </a:rPr>
              <a:t>▶</a:t>
            </a:r>
            <a:r>
              <a:rPr sz="2050" spc="225" dirty="0">
                <a:solidFill>
                  <a:srgbClr val="4966AC"/>
                </a:solidFill>
                <a:latin typeface="Lucida Sans Unicode"/>
                <a:cs typeface="Lucida Sans Unicode"/>
              </a:rPr>
              <a:t> </a:t>
            </a:r>
            <a:r>
              <a:rPr sz="2600" b="1" u="sng" spc="-10" dirty="0">
                <a:solidFill>
                  <a:srgbClr val="404040"/>
                </a:solidFill>
                <a:latin typeface="Calibri"/>
                <a:cs typeface="Calibri"/>
              </a:rPr>
              <a:t>Trigraphs</a:t>
            </a: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: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	three</a:t>
            </a:r>
            <a:r>
              <a:rPr sz="2600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letters</a:t>
            </a:r>
            <a:r>
              <a:rPr sz="2600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making</a:t>
            </a:r>
            <a:r>
              <a:rPr sz="26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one </a:t>
            </a: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phoneme</a:t>
            </a:r>
            <a:r>
              <a:rPr lang="en-GB" sz="26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endParaRPr sz="2600" dirty="0">
              <a:latin typeface="Calibri"/>
              <a:cs typeface="Calibri"/>
            </a:endParaRPr>
          </a:p>
        </p:txBody>
      </p:sp>
      <p:sp>
        <p:nvSpPr>
          <p:cNvPr id="6" name="object 4"/>
          <p:cNvSpPr txBox="1"/>
          <p:nvPr/>
        </p:nvSpPr>
        <p:spPr>
          <a:xfrm>
            <a:off x="1066800" y="5867400"/>
            <a:ext cx="215963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23594" algn="l"/>
                <a:tab pos="1696720" algn="l"/>
              </a:tabLst>
            </a:pP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ear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air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	</a:t>
            </a: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ure</a:t>
            </a:r>
            <a:endParaRPr sz="2600" dirty="0">
              <a:latin typeface="Calibri"/>
              <a:cs typeface="Calibri"/>
            </a:endParaRPr>
          </a:p>
        </p:txBody>
      </p:sp>
      <p:sp>
        <p:nvSpPr>
          <p:cNvPr id="7" name="object 5"/>
          <p:cNvSpPr txBox="1"/>
          <p:nvPr/>
        </p:nvSpPr>
        <p:spPr>
          <a:xfrm>
            <a:off x="3796869" y="5867400"/>
            <a:ext cx="44640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tch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4813377" y="5867400"/>
            <a:ext cx="516890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dge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9" name="object 7"/>
          <p:cNvSpPr txBox="1"/>
          <p:nvPr/>
        </p:nvSpPr>
        <p:spPr>
          <a:xfrm>
            <a:off x="5975046" y="5867400"/>
            <a:ext cx="43116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spc="-25" dirty="0">
                <a:solidFill>
                  <a:srgbClr val="404040"/>
                </a:solidFill>
                <a:latin typeface="Calibri"/>
                <a:cs typeface="Calibri"/>
              </a:rPr>
              <a:t>igh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143000" y="762000"/>
            <a:ext cx="6623684" cy="5191806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473075" marR="464820" algn="ctr">
              <a:lnSpc>
                <a:spcPct val="100000"/>
              </a:lnSpc>
              <a:spcBef>
                <a:spcPts val="105"/>
              </a:spcBef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National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Phonics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Screening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was </a:t>
            </a:r>
            <a:r>
              <a:rPr sz="2600" dirty="0">
                <a:latin typeface="Calibri"/>
                <a:cs typeface="Calibri"/>
              </a:rPr>
              <a:t>introduced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2012.</a:t>
            </a:r>
            <a:endParaRPr lang="en-US"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50" dirty="0">
              <a:latin typeface="Calibri"/>
              <a:cs typeface="Calibri"/>
            </a:endParaRPr>
          </a:p>
          <a:p>
            <a:pPr marL="458470" marR="450850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This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Academic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year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schools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across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England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administer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Year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One</a:t>
            </a:r>
            <a:endParaRPr sz="2600" dirty="0">
              <a:latin typeface="Calibri"/>
              <a:cs typeface="Calibri"/>
            </a:endParaRPr>
          </a:p>
          <a:p>
            <a:pPr marL="310515" marR="302895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Phonics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Screening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week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beginning </a:t>
            </a:r>
            <a:r>
              <a:rPr sz="2600" dirty="0">
                <a:latin typeface="Calibri"/>
                <a:cs typeface="Calibri"/>
              </a:rPr>
              <a:t>Monday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1</a:t>
            </a:r>
            <a:r>
              <a:rPr lang="en-GB" sz="2600" dirty="0">
                <a:latin typeface="Calibri"/>
                <a:cs typeface="Calibri"/>
              </a:rPr>
              <a:t>2</a:t>
            </a:r>
            <a:r>
              <a:rPr sz="2550" baseline="26143" dirty="0" err="1">
                <a:latin typeface="Calibri"/>
                <a:cs typeface="Calibri"/>
              </a:rPr>
              <a:t>th</a:t>
            </a:r>
            <a:r>
              <a:rPr sz="2550" spc="254" baseline="26143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June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20</a:t>
            </a:r>
            <a:r>
              <a:rPr lang="en-GB" sz="2600" spc="-20" dirty="0">
                <a:latin typeface="Calibri"/>
                <a:cs typeface="Calibri"/>
              </a:rPr>
              <a:t>23</a:t>
            </a:r>
            <a:r>
              <a:rPr sz="2600" spc="-20" dirty="0">
                <a:latin typeface="Calibri"/>
                <a:cs typeface="Calibri"/>
              </a:rPr>
              <a:t>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This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statutory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for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maintained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schools.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396240" marR="314325" indent="535940" algn="ctr"/>
            <a:r>
              <a:rPr sz="2600" dirty="0">
                <a:latin typeface="Calibri"/>
                <a:cs typeface="Calibri"/>
              </a:rPr>
              <a:t>All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pupils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our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current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Year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One</a:t>
            </a:r>
            <a:r>
              <a:rPr lang="en-GB" sz="2600" dirty="0">
                <a:latin typeface="Calibri"/>
                <a:cs typeface="Calibri"/>
              </a:rPr>
              <a:t> and some Year 2 pupils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at </a:t>
            </a:r>
            <a:r>
              <a:rPr lang="en-GB" sz="2600" spc="-25" dirty="0">
                <a:latin typeface="Calibri"/>
                <a:cs typeface="Calibri"/>
              </a:rPr>
              <a:t>Benfield</a:t>
            </a:r>
            <a:r>
              <a:rPr lang="en-GB" sz="2600" dirty="0">
                <a:latin typeface="Calibri"/>
                <a:cs typeface="Calibri"/>
              </a:rPr>
              <a:t> </a:t>
            </a:r>
            <a:r>
              <a:rPr sz="2600" dirty="0">
                <a:latin typeface="Calibri"/>
                <a:cs typeface="Calibri"/>
              </a:rPr>
              <a:t>Primary</a:t>
            </a:r>
            <a:r>
              <a:rPr lang="en-GB" sz="260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School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take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the</a:t>
            </a:r>
            <a:r>
              <a:rPr lang="en-GB" sz="260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Screening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Check.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38200" y="1066800"/>
            <a:ext cx="6994525" cy="4386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2595" marR="434975" indent="3810" algn="ctr">
              <a:lnSpc>
                <a:spcPct val="100000"/>
              </a:lnSpc>
              <a:spcBef>
                <a:spcPts val="105"/>
              </a:spcBef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Phonics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Screening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designed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to </a:t>
            </a:r>
            <a:r>
              <a:rPr sz="2600" dirty="0">
                <a:latin typeface="Calibri"/>
                <a:cs typeface="Calibri"/>
              </a:rPr>
              <a:t>show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how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well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your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can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use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phonics</a:t>
            </a:r>
            <a:endParaRPr sz="2600" dirty="0">
              <a:latin typeface="Calibri"/>
              <a:cs typeface="Calibri"/>
            </a:endParaRPr>
          </a:p>
          <a:p>
            <a:pPr marL="70485" marR="62865" indent="1270" algn="ctr">
              <a:lnSpc>
                <a:spcPct val="100000"/>
              </a:lnSpc>
              <a:spcBef>
                <a:spcPts val="5"/>
              </a:spcBef>
            </a:pPr>
            <a:r>
              <a:rPr sz="2600" dirty="0">
                <a:latin typeface="Calibri"/>
                <a:cs typeface="Calibri"/>
              </a:rPr>
              <a:t>skills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they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have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learned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up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end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Year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One,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identify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pupils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who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need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extra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phonics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help.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50" dirty="0">
              <a:latin typeface="Calibri"/>
              <a:cs typeface="Calibri"/>
            </a:endParaRPr>
          </a:p>
          <a:p>
            <a:pPr marL="103505" marR="97155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screening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assesses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whether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your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is </a:t>
            </a:r>
            <a:r>
              <a:rPr sz="2600" dirty="0">
                <a:latin typeface="Calibri"/>
                <a:cs typeface="Calibri"/>
              </a:rPr>
              <a:t>able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read/decode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at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appropriate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standard.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Department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for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Education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defines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as </a:t>
            </a:r>
            <a:r>
              <a:rPr sz="2600" dirty="0">
                <a:latin typeface="Calibri"/>
                <a:cs typeface="Calibri"/>
              </a:rPr>
              <a:t>“short,</a:t>
            </a:r>
            <a:r>
              <a:rPr sz="2600" spc="-9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light-</a:t>
            </a:r>
            <a:r>
              <a:rPr sz="2600" dirty="0">
                <a:latin typeface="Calibri"/>
                <a:cs typeface="Calibri"/>
              </a:rPr>
              <a:t>touch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assessments”</a:t>
            </a:r>
            <a:r>
              <a:rPr sz="2600" spc="-10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that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take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about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four</a:t>
            </a:r>
            <a:r>
              <a:rPr sz="2600" u="sng" spc="-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to</a:t>
            </a:r>
            <a:r>
              <a:rPr sz="2600" u="sng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nine</a:t>
            </a:r>
            <a:r>
              <a:rPr sz="2600" u="sng" spc="-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minutes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complete.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89364" y="1450209"/>
            <a:ext cx="6380567" cy="3214341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5"/>
              </a:spcBef>
            </a:pP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What</a:t>
            </a:r>
            <a:r>
              <a:rPr sz="2600" b="1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does</a:t>
            </a:r>
            <a:r>
              <a:rPr sz="26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endParaRPr sz="26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Phonics</a:t>
            </a:r>
            <a:r>
              <a:rPr sz="2600" b="1" u="sng" spc="-3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Screening</a:t>
            </a:r>
            <a:r>
              <a:rPr sz="2600" b="1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Check</a:t>
            </a:r>
            <a:r>
              <a:rPr sz="2600" b="1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consist</a:t>
            </a:r>
            <a:r>
              <a:rPr sz="2600" b="1" u="sng" spc="-6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of?</a:t>
            </a:r>
            <a:endParaRPr sz="2600" dirty="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lang="en-US" sz="2600" dirty="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consists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40</a:t>
            </a:r>
            <a:r>
              <a:rPr sz="2600" u="sng" spc="-4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that </a:t>
            </a:r>
            <a:r>
              <a:rPr sz="2600" dirty="0">
                <a:latin typeface="Calibri"/>
                <a:cs typeface="Calibri"/>
              </a:rPr>
              <a:t>your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asked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read </a:t>
            </a:r>
            <a:r>
              <a:rPr sz="2600" spc="-10" dirty="0">
                <a:latin typeface="Calibri"/>
                <a:cs typeface="Calibri"/>
              </a:rPr>
              <a:t>one-on-</a:t>
            </a:r>
            <a:r>
              <a:rPr sz="2600" dirty="0">
                <a:latin typeface="Calibri"/>
                <a:cs typeface="Calibri"/>
              </a:rPr>
              <a:t>one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lang="en-GB" sz="2600" dirty="0">
                <a:latin typeface="Calibri"/>
                <a:cs typeface="Calibri"/>
              </a:rPr>
              <a:t>Mr Dargavel</a:t>
            </a:r>
            <a:r>
              <a:rPr sz="2600" spc="-10" dirty="0">
                <a:latin typeface="Calibri"/>
                <a:cs typeface="Calibri"/>
              </a:rPr>
              <a:t>.</a:t>
            </a:r>
            <a:endParaRPr lang="en-US" sz="2600" dirty="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r>
              <a:rPr sz="2600" dirty="0">
                <a:latin typeface="Calibri"/>
                <a:cs typeface="Calibri"/>
              </a:rPr>
              <a:t>There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20</a:t>
            </a:r>
            <a:r>
              <a:rPr sz="2600" u="sng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‘real’</a:t>
            </a:r>
            <a:r>
              <a:rPr sz="26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and 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20</a:t>
            </a:r>
            <a:r>
              <a:rPr sz="2600" u="sng" spc="-4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‘pseudo-</a:t>
            </a:r>
            <a:r>
              <a:rPr sz="26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words</a:t>
            </a:r>
            <a:r>
              <a:rPr sz="2600" dirty="0">
                <a:latin typeface="Calibri"/>
                <a:cs typeface="Calibri"/>
              </a:rPr>
              <a:t>’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(non-words).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95400" y="1295400"/>
            <a:ext cx="6470650" cy="4386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7480" marR="151130" indent="3175" algn="ctr">
              <a:lnSpc>
                <a:spcPct val="100000"/>
              </a:lnSpc>
              <a:spcBef>
                <a:spcPts val="105"/>
              </a:spcBef>
            </a:pPr>
            <a:r>
              <a:rPr sz="2600" b="1" spc="-10" dirty="0">
                <a:latin typeface="Calibri"/>
                <a:cs typeface="Calibri"/>
              </a:rPr>
              <a:t>Non-</a:t>
            </a:r>
            <a:r>
              <a:rPr sz="2600" b="1" dirty="0">
                <a:latin typeface="Calibri"/>
                <a:cs typeface="Calibri"/>
              </a:rPr>
              <a:t>words</a:t>
            </a:r>
            <a:r>
              <a:rPr sz="2600" b="1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(nonsense</a:t>
            </a:r>
            <a:r>
              <a:rPr sz="2600" spc="-9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words,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pseudo</a:t>
            </a:r>
            <a:r>
              <a:rPr sz="2600" spc="-9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words) </a:t>
            </a:r>
            <a:r>
              <a:rPr sz="2600" b="1" dirty="0">
                <a:latin typeface="Calibri"/>
                <a:cs typeface="Calibri"/>
              </a:rPr>
              <a:t>are</a:t>
            </a:r>
            <a:r>
              <a:rPr sz="2600" b="1" spc="-4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a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collection</a:t>
            </a:r>
            <a:r>
              <a:rPr sz="2600" b="1" spc="-5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of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letters</a:t>
            </a:r>
            <a:r>
              <a:rPr sz="2600" b="1" spc="-2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that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will</a:t>
            </a:r>
            <a:r>
              <a:rPr sz="2600" b="1" spc="-45" dirty="0">
                <a:latin typeface="Calibri"/>
                <a:cs typeface="Calibri"/>
              </a:rPr>
              <a:t> </a:t>
            </a:r>
            <a:r>
              <a:rPr sz="2600" b="1" spc="-10" dirty="0">
                <a:latin typeface="Calibri"/>
                <a:cs typeface="Calibri"/>
              </a:rPr>
              <a:t>follow </a:t>
            </a:r>
            <a:r>
              <a:rPr sz="2600" b="1" dirty="0">
                <a:latin typeface="Calibri"/>
                <a:cs typeface="Calibri"/>
              </a:rPr>
              <a:t>phonics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rules</a:t>
            </a:r>
            <a:r>
              <a:rPr sz="2600" b="1" spc="-1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your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child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has</a:t>
            </a:r>
            <a:r>
              <a:rPr sz="2600" b="1" spc="-2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been</a:t>
            </a:r>
            <a:r>
              <a:rPr sz="2600" b="1" spc="-2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taught,</a:t>
            </a:r>
            <a:r>
              <a:rPr sz="2600" b="1" spc="-5" dirty="0">
                <a:latin typeface="Calibri"/>
                <a:cs typeface="Calibri"/>
              </a:rPr>
              <a:t> </a:t>
            </a:r>
            <a:r>
              <a:rPr sz="2600" b="1" spc="-25" dirty="0">
                <a:latin typeface="Calibri"/>
                <a:cs typeface="Calibri"/>
              </a:rPr>
              <a:t>but </a:t>
            </a:r>
            <a:r>
              <a:rPr sz="2600" b="1" dirty="0">
                <a:latin typeface="Calibri"/>
                <a:cs typeface="Calibri"/>
              </a:rPr>
              <a:t>don’t</a:t>
            </a:r>
            <a:r>
              <a:rPr sz="2600" b="1" spc="-1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mean</a:t>
            </a:r>
            <a:r>
              <a:rPr sz="2600" b="1" spc="-10" dirty="0">
                <a:latin typeface="Calibri"/>
                <a:cs typeface="Calibri"/>
              </a:rPr>
              <a:t> anything.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419100" marR="412750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Each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non-</a:t>
            </a:r>
            <a:r>
              <a:rPr sz="2600" dirty="0">
                <a:latin typeface="Calibri"/>
                <a:cs typeface="Calibri"/>
              </a:rPr>
              <a:t>words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presented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50" dirty="0">
                <a:latin typeface="Calibri"/>
                <a:cs typeface="Calibri"/>
              </a:rPr>
              <a:t>a </a:t>
            </a:r>
            <a:r>
              <a:rPr sz="2600" dirty="0">
                <a:latin typeface="Calibri"/>
                <a:cs typeface="Calibri"/>
              </a:rPr>
              <a:t>picture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-10" dirty="0">
                <a:latin typeface="Calibri"/>
                <a:cs typeface="Calibri"/>
              </a:rPr>
              <a:t> monster/alien.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12700" marR="5080" indent="40640" algn="just">
              <a:lnSpc>
                <a:spcPct val="100000"/>
              </a:lnSpc>
            </a:pPr>
            <a:r>
              <a:rPr sz="2600" spc="-25" dirty="0">
                <a:latin typeface="Calibri"/>
                <a:cs typeface="Calibri"/>
              </a:rPr>
              <a:t>Your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need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apply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their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knowledge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of </a:t>
            </a:r>
            <a:r>
              <a:rPr sz="2600" dirty="0">
                <a:latin typeface="Calibri"/>
                <a:cs typeface="Calibri"/>
              </a:rPr>
              <a:t>phonemes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read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these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correctly,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showing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that </a:t>
            </a:r>
            <a:r>
              <a:rPr sz="2600" dirty="0">
                <a:latin typeface="Calibri"/>
                <a:cs typeface="Calibri"/>
              </a:rPr>
              <a:t>they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understand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phonics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rules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behind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them.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32738" y="826769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32738" y="2844545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34261" y="4778502"/>
            <a:ext cx="6179820" cy="1702435"/>
          </a:xfrm>
          <a:custGeom>
            <a:avLst/>
            <a:gdLst/>
            <a:ahLst/>
            <a:cxnLst/>
            <a:rect l="l" t="t" r="r" b="b"/>
            <a:pathLst>
              <a:path w="6179820" h="1702435">
                <a:moveTo>
                  <a:pt x="6179820" y="0"/>
                </a:moveTo>
                <a:lnTo>
                  <a:pt x="0" y="0"/>
                </a:lnTo>
                <a:lnTo>
                  <a:pt x="0" y="1702308"/>
                </a:lnTo>
                <a:lnTo>
                  <a:pt x="6179820" y="1702308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00571" y="984503"/>
            <a:ext cx="1039368" cy="138683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57088" y="2930651"/>
            <a:ext cx="1528571" cy="153009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77484" y="4925567"/>
            <a:ext cx="1482852" cy="148285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332738" y="826769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265"/>
              </a:spcBef>
            </a:pPr>
            <a:r>
              <a:rPr sz="7200" spc="-25" dirty="0">
                <a:latin typeface="Comic Sans MS"/>
                <a:cs typeface="Comic Sans MS"/>
              </a:rPr>
              <a:t>tox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2738" y="2844545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640" rIns="0" bIns="0" rtlCol="0">
            <a:spAutoFit/>
          </a:bodyPr>
          <a:lstStyle/>
          <a:p>
            <a:pPr marL="410209">
              <a:lnSpc>
                <a:spcPct val="100000"/>
              </a:lnSpc>
              <a:spcBef>
                <a:spcPts val="1320"/>
              </a:spcBef>
            </a:pPr>
            <a:r>
              <a:rPr sz="7200" spc="-10" dirty="0">
                <a:latin typeface="Comic Sans MS"/>
                <a:cs typeface="Comic Sans MS"/>
              </a:rPr>
              <a:t>jound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4261" y="4778502"/>
            <a:ext cx="6179820" cy="1702435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005" rIns="0" bIns="0" rtlCol="0">
            <a:spAutoFit/>
          </a:bodyPr>
          <a:lstStyle/>
          <a:p>
            <a:pPr marL="300990">
              <a:lnSpc>
                <a:spcPct val="100000"/>
              </a:lnSpc>
              <a:spcBef>
                <a:spcPts val="1315"/>
              </a:spcBef>
            </a:pPr>
            <a:r>
              <a:rPr sz="7200" spc="-20" dirty="0">
                <a:latin typeface="Comic Sans MS"/>
                <a:cs typeface="Comic Sans MS"/>
              </a:rPr>
              <a:t>fape</a:t>
            </a:r>
            <a:endParaRPr sz="7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32738" y="826769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32738" y="2844545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34261" y="4778502"/>
            <a:ext cx="6179820" cy="1702435"/>
          </a:xfrm>
          <a:custGeom>
            <a:avLst/>
            <a:gdLst/>
            <a:ahLst/>
            <a:cxnLst/>
            <a:rect l="l" t="t" r="r" b="b"/>
            <a:pathLst>
              <a:path w="6179820" h="1702435">
                <a:moveTo>
                  <a:pt x="6179820" y="0"/>
                </a:moveTo>
                <a:lnTo>
                  <a:pt x="0" y="0"/>
                </a:lnTo>
                <a:lnTo>
                  <a:pt x="0" y="1702308"/>
                </a:lnTo>
                <a:lnTo>
                  <a:pt x="6179820" y="1702308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00571" y="984503"/>
            <a:ext cx="1039368" cy="138683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57088" y="2930651"/>
            <a:ext cx="1528571" cy="153009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777484" y="4925567"/>
            <a:ext cx="1482852" cy="148285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332738" y="826769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265"/>
              </a:spcBef>
            </a:pPr>
            <a:r>
              <a:rPr sz="7200" spc="-25" dirty="0">
                <a:latin typeface="Comic Sans MS"/>
                <a:cs typeface="Comic Sans MS"/>
              </a:rPr>
              <a:t>ulf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32738" y="2844545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640" rIns="0" bIns="0" rtlCol="0">
            <a:spAutoFit/>
          </a:bodyPr>
          <a:lstStyle/>
          <a:p>
            <a:pPr marL="410209">
              <a:lnSpc>
                <a:spcPct val="100000"/>
              </a:lnSpc>
              <a:spcBef>
                <a:spcPts val="1320"/>
              </a:spcBef>
            </a:pPr>
            <a:r>
              <a:rPr sz="7200" spc="-10" dirty="0">
                <a:latin typeface="Comic Sans MS"/>
                <a:cs typeface="Comic Sans MS"/>
              </a:rPr>
              <a:t>thazz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4261" y="4778502"/>
            <a:ext cx="6179820" cy="1702435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005" rIns="0" bIns="0" rtlCol="0">
            <a:spAutoFit/>
          </a:bodyPr>
          <a:lstStyle/>
          <a:p>
            <a:pPr marL="300990">
              <a:lnSpc>
                <a:spcPct val="100000"/>
              </a:lnSpc>
              <a:spcBef>
                <a:spcPts val="1315"/>
              </a:spcBef>
            </a:pPr>
            <a:r>
              <a:rPr sz="7200" spc="-10" dirty="0">
                <a:latin typeface="Comic Sans MS"/>
                <a:cs typeface="Comic Sans MS"/>
              </a:rPr>
              <a:t>quemp</a:t>
            </a:r>
            <a:endParaRPr sz="7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76400" y="1066800"/>
            <a:ext cx="6379845" cy="47828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67080">
              <a:lnSpc>
                <a:spcPct val="100000"/>
              </a:lnSpc>
              <a:spcBef>
                <a:spcPts val="105"/>
              </a:spcBef>
            </a:pPr>
            <a:r>
              <a:rPr sz="2600" b="1" dirty="0">
                <a:latin typeface="Calibri"/>
                <a:cs typeface="Calibri"/>
              </a:rPr>
              <a:t>The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40</a:t>
            </a:r>
            <a:r>
              <a:rPr sz="2600" b="1" spc="-4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words</a:t>
            </a:r>
            <a:r>
              <a:rPr sz="2600" b="1" spc="-2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and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b="1" spc="-10" dirty="0">
                <a:latin typeface="Calibri"/>
                <a:cs typeface="Calibri"/>
              </a:rPr>
              <a:t>non-</a:t>
            </a:r>
            <a:r>
              <a:rPr sz="2600" b="1" dirty="0">
                <a:latin typeface="Calibri"/>
                <a:cs typeface="Calibri"/>
              </a:rPr>
              <a:t>words</a:t>
            </a:r>
            <a:r>
              <a:rPr sz="2600" b="1" spc="-1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are</a:t>
            </a:r>
            <a:r>
              <a:rPr sz="2600" b="1" spc="-25" dirty="0">
                <a:latin typeface="Calibri"/>
                <a:cs typeface="Calibri"/>
              </a:rPr>
              <a:t> </a:t>
            </a:r>
            <a:r>
              <a:rPr sz="2600" b="1" spc="-10" dirty="0">
                <a:latin typeface="Calibri"/>
                <a:cs typeface="Calibri"/>
              </a:rPr>
              <a:t>divided </a:t>
            </a:r>
            <a:r>
              <a:rPr sz="2600" b="1" dirty="0">
                <a:latin typeface="Calibri"/>
                <a:cs typeface="Calibri"/>
              </a:rPr>
              <a:t>into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two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sections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b="1" spc="-50" dirty="0">
                <a:latin typeface="Calibri"/>
                <a:cs typeface="Calibri"/>
              </a:rPr>
              <a:t>–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 dirty="0">
              <a:latin typeface="Calibri"/>
              <a:cs typeface="Calibri"/>
            </a:endParaRPr>
          </a:p>
          <a:p>
            <a:pPr marL="469900" marR="610235" indent="-457834">
              <a:lnSpc>
                <a:spcPct val="100000"/>
              </a:lnSpc>
              <a:buFont typeface="Wingdings"/>
              <a:buChar char=""/>
              <a:tabLst>
                <a:tab pos="469900" algn="l"/>
                <a:tab pos="470534" algn="l"/>
              </a:tabLst>
            </a:pP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simple</a:t>
            </a:r>
            <a:r>
              <a:rPr sz="2600" b="1" u="sng" spc="-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</a:t>
            </a:r>
            <a:r>
              <a:rPr sz="2600" b="1" u="sng" spc="-4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structures</a:t>
            </a:r>
            <a:r>
              <a:rPr sz="2600" b="1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three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four </a:t>
            </a:r>
            <a:r>
              <a:rPr sz="2600" spc="-10" dirty="0">
                <a:latin typeface="Calibri"/>
                <a:cs typeface="Calibri"/>
              </a:rPr>
              <a:t>letters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550" dirty="0">
              <a:latin typeface="Calibri"/>
              <a:cs typeface="Calibri"/>
            </a:endParaRPr>
          </a:p>
          <a:p>
            <a:pPr marL="469900" marR="5080" indent="-457834">
              <a:lnSpc>
                <a:spcPct val="100000"/>
              </a:lnSpc>
              <a:buFont typeface="Wingdings"/>
              <a:buChar char=""/>
              <a:tabLst>
                <a:tab pos="469900" algn="l"/>
                <a:tab pos="470534" algn="l"/>
              </a:tabLst>
            </a:pP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more</a:t>
            </a:r>
            <a:r>
              <a:rPr sz="2600" b="1" u="sng" spc="-7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complex</a:t>
            </a:r>
            <a:r>
              <a:rPr sz="2600" b="1" u="sng" spc="-5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word</a:t>
            </a:r>
            <a:r>
              <a:rPr sz="2600" b="1" u="sng" spc="-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structures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five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six </a:t>
            </a:r>
            <a:r>
              <a:rPr sz="2600" spc="-10" dirty="0">
                <a:latin typeface="Calibri"/>
                <a:cs typeface="Calibri"/>
              </a:rPr>
              <a:t>letters.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00" dirty="0">
              <a:latin typeface="Calibri"/>
              <a:cs typeface="Calibri"/>
            </a:endParaRPr>
          </a:p>
          <a:p>
            <a:pPr marL="12700" marR="328295">
              <a:lnSpc>
                <a:spcPct val="100000"/>
              </a:lnSpc>
            </a:pPr>
            <a:r>
              <a:rPr lang="en-GB" sz="2600" dirty="0">
                <a:latin typeface="Calibri"/>
                <a:cs typeface="Calibri"/>
              </a:rPr>
              <a:t>The teacher with the children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give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your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few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practise </a:t>
            </a:r>
            <a:r>
              <a:rPr sz="2600" dirty="0">
                <a:latin typeface="Calibri"/>
                <a:cs typeface="Calibri"/>
              </a:rPr>
              <a:t>words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read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first.</a:t>
            </a:r>
            <a:endParaRPr sz="2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32738" y="826769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32738" y="2844545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34261" y="4778502"/>
            <a:ext cx="6179820" cy="1702435"/>
          </a:xfrm>
          <a:custGeom>
            <a:avLst/>
            <a:gdLst/>
            <a:ahLst/>
            <a:cxnLst/>
            <a:rect l="l" t="t" r="r" b="b"/>
            <a:pathLst>
              <a:path w="6179820" h="1702435">
                <a:moveTo>
                  <a:pt x="6179820" y="0"/>
                </a:moveTo>
                <a:lnTo>
                  <a:pt x="0" y="0"/>
                </a:lnTo>
                <a:lnTo>
                  <a:pt x="0" y="1702308"/>
                </a:lnTo>
                <a:lnTo>
                  <a:pt x="6179820" y="1702308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32738" y="826769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265430">
              <a:lnSpc>
                <a:spcPct val="100000"/>
              </a:lnSpc>
              <a:spcBef>
                <a:spcPts val="1265"/>
              </a:spcBef>
            </a:pPr>
            <a:r>
              <a:rPr sz="7200" spc="-20" dirty="0">
                <a:latin typeface="Comic Sans MS"/>
                <a:cs typeface="Comic Sans MS"/>
              </a:rPr>
              <a:t>shin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2738" y="2844545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640" rIns="0" bIns="0" rtlCol="0">
            <a:spAutoFit/>
          </a:bodyPr>
          <a:lstStyle/>
          <a:p>
            <a:pPr marL="410209">
              <a:lnSpc>
                <a:spcPct val="100000"/>
              </a:lnSpc>
              <a:spcBef>
                <a:spcPts val="1320"/>
              </a:spcBef>
            </a:pPr>
            <a:r>
              <a:rPr sz="7200" spc="-20" dirty="0">
                <a:latin typeface="Comic Sans MS"/>
                <a:cs typeface="Comic Sans MS"/>
              </a:rPr>
              <a:t>newt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4261" y="4778502"/>
            <a:ext cx="6179820" cy="1702435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305435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2405"/>
              </a:spcBef>
            </a:pPr>
            <a:r>
              <a:rPr sz="7200" spc="-20" dirty="0">
                <a:latin typeface="Comic Sans MS"/>
                <a:cs typeface="Comic Sans MS"/>
              </a:rPr>
              <a:t>best</a:t>
            </a:r>
            <a:endParaRPr sz="7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32738" y="826769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32738" y="2844545"/>
            <a:ext cx="6179820" cy="1704339"/>
          </a:xfrm>
          <a:custGeom>
            <a:avLst/>
            <a:gdLst/>
            <a:ahLst/>
            <a:cxnLst/>
            <a:rect l="l" t="t" r="r" b="b"/>
            <a:pathLst>
              <a:path w="6179820" h="1704339">
                <a:moveTo>
                  <a:pt x="6179820" y="0"/>
                </a:moveTo>
                <a:lnTo>
                  <a:pt x="0" y="0"/>
                </a:lnTo>
                <a:lnTo>
                  <a:pt x="0" y="1703831"/>
                </a:lnTo>
                <a:lnTo>
                  <a:pt x="6179820" y="1703831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334261" y="4778502"/>
            <a:ext cx="6179820" cy="1702435"/>
          </a:xfrm>
          <a:custGeom>
            <a:avLst/>
            <a:gdLst/>
            <a:ahLst/>
            <a:cxnLst/>
            <a:rect l="l" t="t" r="r" b="b"/>
            <a:pathLst>
              <a:path w="6179820" h="1702435">
                <a:moveTo>
                  <a:pt x="6179820" y="0"/>
                </a:moveTo>
                <a:lnTo>
                  <a:pt x="0" y="0"/>
                </a:lnTo>
                <a:lnTo>
                  <a:pt x="0" y="1702308"/>
                </a:lnTo>
                <a:lnTo>
                  <a:pt x="6179820" y="1702308"/>
                </a:lnTo>
                <a:lnTo>
                  <a:pt x="617982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332738" y="826769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0655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265"/>
              </a:spcBef>
            </a:pPr>
            <a:r>
              <a:rPr sz="7200" spc="-10" dirty="0">
                <a:latin typeface="Comic Sans MS"/>
                <a:cs typeface="Comic Sans MS"/>
              </a:rPr>
              <a:t>slide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2738" y="2844545"/>
            <a:ext cx="6179820" cy="1704339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167640" rIns="0" bIns="0" rtlCol="0">
            <a:spAutoFit/>
          </a:bodyPr>
          <a:lstStyle/>
          <a:p>
            <a:pPr marL="410209">
              <a:lnSpc>
                <a:spcPct val="100000"/>
              </a:lnSpc>
              <a:spcBef>
                <a:spcPts val="1320"/>
              </a:spcBef>
            </a:pPr>
            <a:r>
              <a:rPr sz="7200" spc="-10" dirty="0">
                <a:latin typeface="Comic Sans MS"/>
                <a:cs typeface="Comic Sans MS"/>
              </a:rPr>
              <a:t>phone</a:t>
            </a:r>
            <a:endParaRPr sz="7200">
              <a:latin typeface="Comic Sans MS"/>
              <a:cs typeface="Comic Sans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4261" y="4778502"/>
            <a:ext cx="6179820" cy="1702435"/>
          </a:xfrm>
          <a:prstGeom prst="rect">
            <a:avLst/>
          </a:prstGeom>
          <a:ln w="38100">
            <a:solidFill>
              <a:srgbClr val="000000"/>
            </a:solidFill>
          </a:ln>
        </p:spPr>
        <p:txBody>
          <a:bodyPr vert="horz" wrap="square" lIns="0" tIns="305435" rIns="0" bIns="0" rtlCol="0">
            <a:spAutoFit/>
          </a:bodyPr>
          <a:lstStyle/>
          <a:p>
            <a:pPr marL="457200">
              <a:lnSpc>
                <a:spcPct val="100000"/>
              </a:lnSpc>
              <a:spcBef>
                <a:spcPts val="2405"/>
              </a:spcBef>
            </a:pPr>
            <a:r>
              <a:rPr sz="7200" spc="-10" dirty="0">
                <a:latin typeface="Comic Sans MS"/>
                <a:cs typeface="Comic Sans MS"/>
              </a:rPr>
              <a:t>midnight</a:t>
            </a:r>
            <a:endParaRPr sz="7200"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5565" y="1291060"/>
            <a:ext cx="7284084" cy="4391587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R="635" algn="ctr">
              <a:lnSpc>
                <a:spcPct val="100000"/>
              </a:lnSpc>
              <a:spcBef>
                <a:spcPts val="105"/>
              </a:spcBef>
            </a:pP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Marking</a:t>
            </a:r>
            <a:r>
              <a:rPr sz="2600" b="1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the</a:t>
            </a:r>
            <a:r>
              <a:rPr sz="2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Phonics</a:t>
            </a:r>
            <a:r>
              <a:rPr sz="2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Screening</a:t>
            </a:r>
            <a:r>
              <a:rPr sz="2600" b="1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b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Check.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50">
              <a:latin typeface="Calibri"/>
              <a:cs typeface="Calibri"/>
            </a:endParaRPr>
          </a:p>
          <a:p>
            <a:pPr algn="ctr"/>
            <a:r>
              <a:rPr sz="2600" b="1" dirty="0">
                <a:latin typeface="Calibri"/>
                <a:cs typeface="Calibri"/>
              </a:rPr>
              <a:t>The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check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will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be</a:t>
            </a:r>
            <a:r>
              <a:rPr sz="2600" b="1" spc="-3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marked</a:t>
            </a:r>
            <a:r>
              <a:rPr sz="2600" b="1" spc="-40" dirty="0">
                <a:latin typeface="Calibri"/>
                <a:cs typeface="Calibri"/>
              </a:rPr>
              <a:t> </a:t>
            </a:r>
            <a:r>
              <a:rPr sz="2600" b="1" dirty="0">
                <a:latin typeface="Calibri"/>
                <a:cs typeface="Calibri"/>
              </a:rPr>
              <a:t>by</a:t>
            </a:r>
            <a:r>
              <a:rPr sz="2600" b="1" spc="-25" dirty="0">
                <a:latin typeface="Calibri"/>
                <a:cs typeface="Calibri"/>
              </a:rPr>
              <a:t> </a:t>
            </a:r>
            <a:r>
              <a:rPr lang="en-US" sz="2600" b="1" dirty="0" err="1">
                <a:latin typeface="Calibri"/>
                <a:cs typeface="Calibri"/>
              </a:rPr>
              <a:t>Mr</a:t>
            </a:r>
            <a:r>
              <a:rPr lang="en-US" sz="2600" b="1" dirty="0">
                <a:latin typeface="Calibri"/>
                <a:cs typeface="Calibri"/>
              </a:rPr>
              <a:t> Dargavel</a:t>
            </a:r>
            <a:endParaRPr sz="2600" b="1" spc="-1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55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administered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accordance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the </a:t>
            </a:r>
            <a:r>
              <a:rPr sz="2600" dirty="0">
                <a:latin typeface="Calibri"/>
                <a:cs typeface="Calibri"/>
              </a:rPr>
              <a:t>Standards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30" dirty="0">
                <a:latin typeface="Calibri"/>
                <a:cs typeface="Calibri"/>
              </a:rPr>
              <a:t>Testing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Agency’s</a:t>
            </a:r>
            <a:r>
              <a:rPr sz="2600" spc="-8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administration guidance.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50">
              <a:latin typeface="Calibri"/>
              <a:cs typeface="Calibri"/>
            </a:endParaRPr>
          </a:p>
          <a:p>
            <a:pPr marL="130175" marR="131445" indent="1905" algn="ctr">
              <a:lnSpc>
                <a:spcPct val="100000"/>
              </a:lnSpc>
              <a:spcBef>
                <a:spcPts val="5"/>
              </a:spcBef>
            </a:pPr>
            <a:r>
              <a:rPr sz="2600" dirty="0">
                <a:latin typeface="Calibri"/>
                <a:cs typeface="Calibri"/>
              </a:rPr>
              <a:t>Schools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monitored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by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unannounced</a:t>
            </a:r>
            <a:r>
              <a:rPr sz="2600" spc="-8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monitoring </a:t>
            </a:r>
            <a:r>
              <a:rPr sz="2600" dirty="0">
                <a:latin typeface="Calibri"/>
                <a:cs typeface="Calibri"/>
              </a:rPr>
              <a:t>visitors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from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local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authorities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order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ensure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that </a:t>
            </a:r>
            <a:r>
              <a:rPr sz="2600" dirty="0">
                <a:latin typeface="Calibri"/>
                <a:cs typeface="Calibri"/>
              </a:rPr>
              <a:t>administration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checks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are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accurate.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9693" y="741520"/>
            <a:ext cx="7055484" cy="4837863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992505" marR="988060" indent="-935355" algn="ctr">
              <a:spcBef>
                <a:spcPts val="105"/>
              </a:spcBef>
            </a:pPr>
            <a:endParaRPr lang="en-US" sz="2600" dirty="0">
              <a:latin typeface="Calibri"/>
              <a:cs typeface="Calibri"/>
            </a:endParaRPr>
          </a:p>
          <a:p>
            <a:pPr indent="57150" algn="ctr">
              <a:lnSpc>
                <a:spcPct val="100000"/>
              </a:lnSpc>
              <a:spcBef>
                <a:spcPts val="5"/>
              </a:spcBef>
            </a:pPr>
            <a:endParaRPr sz="2550" dirty="0">
              <a:latin typeface="Calibri"/>
              <a:cs typeface="Calibri"/>
            </a:endParaRPr>
          </a:p>
          <a:p>
            <a:pPr marL="992505" marR="988060" indent="-935355" algn="ctr">
              <a:spcBef>
                <a:spcPts val="105"/>
              </a:spcBef>
            </a:pPr>
            <a:r>
              <a:rPr lang="en-US" sz="2600" dirty="0">
                <a:latin typeface="Calibri"/>
                <a:cs typeface="Calibri"/>
              </a:rPr>
              <a:t>All schools will report their phonics</a:t>
            </a:r>
            <a:endParaRPr lang="en-US" dirty="0"/>
          </a:p>
          <a:p>
            <a:pPr marL="992505" marR="988060" indent="-935355" algn="ctr">
              <a:spcBef>
                <a:spcPts val="105"/>
              </a:spcBef>
            </a:pPr>
            <a:r>
              <a:rPr lang="en-US" sz="2600" dirty="0">
                <a:latin typeface="Calibri"/>
                <a:cs typeface="Calibri"/>
              </a:rPr>
              <a:t>screening check data to their Local Authority</a:t>
            </a:r>
          </a:p>
          <a:p>
            <a:pPr marL="992505" marR="988060" indent="-935355" algn="ctr">
              <a:spcBef>
                <a:spcPts val="105"/>
              </a:spcBef>
            </a:pPr>
            <a:endParaRPr lang="en-US" sz="2600" dirty="0">
              <a:latin typeface="Calibri"/>
              <a:cs typeface="Calibri"/>
            </a:endParaRPr>
          </a:p>
          <a:p>
            <a:pPr marL="12700" marR="5080" indent="44450" algn="ctr">
              <a:lnSpc>
                <a:spcPct val="100000"/>
              </a:lnSpc>
              <a:spcBef>
                <a:spcPts val="5"/>
              </a:spcBef>
            </a:pPr>
            <a:r>
              <a:rPr sz="2600" dirty="0">
                <a:latin typeface="Calibri"/>
                <a:cs typeface="Calibri"/>
              </a:rPr>
              <a:t>The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threshold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mark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is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communicated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schools </a:t>
            </a:r>
            <a:r>
              <a:rPr sz="2600" dirty="0">
                <a:latin typeface="Calibri"/>
                <a:cs typeface="Calibri"/>
              </a:rPr>
              <a:t>by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start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July,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after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test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has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been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taken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and</a:t>
            </a:r>
            <a:endParaRPr sz="2600" dirty="0">
              <a:latin typeface="Calibri"/>
              <a:cs typeface="Calibri"/>
            </a:endParaRPr>
          </a:p>
          <a:p>
            <a:pPr marL="421005" indent="-363855" algn="ctr">
              <a:lnSpc>
                <a:spcPct val="100000"/>
              </a:lnSpc>
            </a:pPr>
            <a:r>
              <a:rPr sz="2600" dirty="0">
                <a:latin typeface="Calibri"/>
                <a:cs typeface="Calibri"/>
              </a:rPr>
              <a:t>all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schools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have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submitted</a:t>
            </a:r>
            <a:r>
              <a:rPr sz="2600" spc="-7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their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pupils’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scores.</a:t>
            </a:r>
            <a:endParaRPr sz="2600" dirty="0">
              <a:latin typeface="Calibri"/>
              <a:cs typeface="Calibri"/>
            </a:endParaRPr>
          </a:p>
          <a:p>
            <a:pPr indent="57150" algn="ctr">
              <a:lnSpc>
                <a:spcPct val="100000"/>
              </a:lnSpc>
              <a:spcBef>
                <a:spcPts val="5"/>
              </a:spcBef>
            </a:pPr>
            <a:endParaRPr sz="2550" dirty="0">
              <a:latin typeface="Calibri"/>
              <a:cs typeface="Calibri"/>
            </a:endParaRPr>
          </a:p>
          <a:p>
            <a:pPr marL="25400" marR="24130" indent="31750" algn="ctr">
              <a:lnSpc>
                <a:spcPct val="100000"/>
              </a:lnSpc>
            </a:pPr>
            <a:r>
              <a:rPr sz="2600" spc="-35" dirty="0">
                <a:latin typeface="Calibri"/>
                <a:cs typeface="Calibri"/>
              </a:rPr>
              <a:t>Your</a:t>
            </a:r>
            <a:r>
              <a:rPr sz="2600" spc="-7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be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scored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against</a:t>
            </a:r>
            <a:r>
              <a:rPr sz="2600" spc="-6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a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national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standard, </a:t>
            </a:r>
            <a:r>
              <a:rPr sz="2600" dirty="0">
                <a:latin typeface="Calibri"/>
                <a:cs typeface="Calibri"/>
              </a:rPr>
              <a:t>and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their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result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will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indicate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whether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not</a:t>
            </a:r>
            <a:r>
              <a:rPr sz="2600" spc="-2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they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fall </a:t>
            </a:r>
            <a:r>
              <a:rPr sz="2600" dirty="0">
                <a:latin typeface="Calibri"/>
                <a:cs typeface="Calibri"/>
              </a:rPr>
              <a:t>below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or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within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this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standard.</a:t>
            </a:r>
            <a:endParaRPr lang="en-GB" sz="2600" spc="-1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12"/>
          <p:cNvSpPr txBox="1">
            <a:spLocks/>
          </p:cNvSpPr>
          <p:nvPr/>
        </p:nvSpPr>
        <p:spPr>
          <a:xfrm>
            <a:off x="3200400" y="1752600"/>
            <a:ext cx="2285365" cy="422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GB" sz="2600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Threshold</a:t>
            </a:r>
            <a:r>
              <a:rPr lang="en-GB" sz="2600" u="sng" spc="-4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lang="en-GB" sz="2600" u="sng" spc="-2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Mark.</a:t>
            </a:r>
            <a:endParaRPr lang="en-GB" sz="2600" dirty="0"/>
          </a:p>
        </p:txBody>
      </p:sp>
      <p:sp>
        <p:nvSpPr>
          <p:cNvPr id="4" name="object 13"/>
          <p:cNvSpPr txBox="1"/>
          <p:nvPr/>
        </p:nvSpPr>
        <p:spPr>
          <a:xfrm>
            <a:off x="752474" y="3200400"/>
            <a:ext cx="7181215" cy="1606209"/>
          </a:xfrm>
          <a:prstGeom prst="rect">
            <a:avLst/>
          </a:prstGeom>
        </p:spPr>
        <p:txBody>
          <a:bodyPr vert="horz" wrap="square" lIns="0" tIns="13335" rIns="0" bIns="0" rtlCol="0" anchor="t">
            <a:spAutoFit/>
          </a:bodyPr>
          <a:lstStyle/>
          <a:p>
            <a:pPr marL="152400" marR="138430" algn="ctr">
              <a:spcBef>
                <a:spcPts val="105"/>
              </a:spcBef>
            </a:pPr>
            <a:r>
              <a:rPr sz="2600" dirty="0">
                <a:latin typeface="Calibri"/>
                <a:cs typeface="Calibri"/>
              </a:rPr>
              <a:t>In</a:t>
            </a:r>
            <a:r>
              <a:rPr lang="en-US" sz="2600" spc="-45" dirty="0">
                <a:latin typeface="Calibri"/>
                <a:cs typeface="Calibri"/>
              </a:rPr>
              <a:t> previous</a:t>
            </a:r>
            <a:r>
              <a:rPr lang="en-US" sz="2600" dirty="0">
                <a:latin typeface="Calibri"/>
                <a:cs typeface="Calibri"/>
              </a:rPr>
              <a:t> </a:t>
            </a:r>
            <a:r>
              <a:rPr sz="2600" dirty="0">
                <a:latin typeface="Calibri"/>
                <a:cs typeface="Calibri"/>
              </a:rPr>
              <a:t>years,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the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"pass</a:t>
            </a:r>
            <a:r>
              <a:rPr sz="2600" spc="-5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threshold"</a:t>
            </a:r>
            <a:r>
              <a:rPr sz="2600" spc="-6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was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32</a:t>
            </a:r>
            <a:r>
              <a:rPr lang="en-US" sz="2600" spc="-25" dirty="0">
                <a:latin typeface="Calibri"/>
                <a:cs typeface="Calibri"/>
              </a:rPr>
              <a:t> ,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which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meant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that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children</a:t>
            </a:r>
            <a:r>
              <a:rPr sz="2600" spc="-4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had</a:t>
            </a:r>
            <a:r>
              <a:rPr sz="2600" spc="-4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to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read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spc="-25" dirty="0">
                <a:latin typeface="Calibri"/>
                <a:cs typeface="Calibri"/>
              </a:rPr>
              <a:t>at</a:t>
            </a:r>
            <a:endParaRPr sz="2600" dirty="0">
              <a:latin typeface="Calibri"/>
              <a:cs typeface="Calibri"/>
            </a:endParaRPr>
          </a:p>
          <a:p>
            <a:pPr marL="5080" algn="ctr"/>
            <a:r>
              <a:rPr sz="2600" dirty="0">
                <a:latin typeface="Calibri"/>
                <a:cs typeface="Calibri"/>
              </a:rPr>
              <a:t>least</a:t>
            </a:r>
            <a:r>
              <a:rPr sz="2600" spc="-5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32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words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out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of</a:t>
            </a:r>
            <a:r>
              <a:rPr sz="2600" spc="-30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40</a:t>
            </a:r>
            <a:r>
              <a:rPr sz="2600" spc="-3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correctly</a:t>
            </a:r>
            <a:r>
              <a:rPr lang="en-US" sz="2600" spc="-10" dirty="0">
                <a:latin typeface="Calibri"/>
                <a:cs typeface="Calibri"/>
              </a:rPr>
              <a:t> (80%)</a:t>
            </a:r>
            <a:r>
              <a:rPr sz="2600" spc="-10" dirty="0">
                <a:latin typeface="Calibri"/>
                <a:cs typeface="Calibri"/>
              </a:rPr>
              <a:t>.</a:t>
            </a:r>
            <a:endParaRPr sz="2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5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82150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81000" y="1752600"/>
            <a:ext cx="8236165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600" u="sng" dirty="0">
                <a:latin typeface="Calibri" panose="020F0502020204030204" pitchFamily="34" charset="0"/>
                <a:cs typeface="Calibri" panose="020F0502020204030204" pitchFamily="34" charset="0"/>
              </a:rPr>
              <a:t>How can I help my child prepare?</a:t>
            </a:r>
          </a:p>
          <a:p>
            <a:endParaRPr lang="en-GB" sz="2600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Revise the phonics that the children have already learnt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Read new books and stories with your child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Stay calm, be positive, the children do this daily!</a:t>
            </a:r>
          </a:p>
        </p:txBody>
      </p:sp>
    </p:spTree>
    <p:extLst>
      <p:ext uri="{BB962C8B-B14F-4D97-AF65-F5344CB8AC3E}">
        <p14:creationId xmlns:p14="http://schemas.microsoft.com/office/powerpoint/2010/main" val="2617926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126971" y="-4572"/>
            <a:ext cx="4022090" cy="6867525"/>
            <a:chOff x="5126971" y="-4572"/>
            <a:chExt cx="4022090" cy="6867525"/>
          </a:xfrm>
        </p:grpSpPr>
        <p:sp>
          <p:nvSpPr>
            <p:cNvPr id="3" name="object 3"/>
            <p:cNvSpPr/>
            <p:nvPr/>
          </p:nvSpPr>
          <p:spPr>
            <a:xfrm>
              <a:off x="5131543" y="0"/>
              <a:ext cx="4012565" cy="6858000"/>
            </a:xfrm>
            <a:custGeom>
              <a:avLst/>
              <a:gdLst/>
              <a:ahLst/>
              <a:cxnLst/>
              <a:rect l="l" t="t" r="r" b="b"/>
              <a:pathLst>
                <a:path w="4012565" h="6858000">
                  <a:moveTo>
                    <a:pt x="0" y="6857998"/>
                  </a:moveTo>
                  <a:lnTo>
                    <a:pt x="4012456" y="4182281"/>
                  </a:lnTo>
                </a:path>
                <a:path w="4012565" h="6858000">
                  <a:moveTo>
                    <a:pt x="1910860" y="0"/>
                  </a:moveTo>
                  <a:lnTo>
                    <a:pt x="3130060" y="6857999"/>
                  </a:lnTo>
                </a:path>
              </a:pathLst>
            </a:custGeom>
            <a:ln w="9144">
              <a:solidFill>
                <a:srgbClr val="4966A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891727" y="0"/>
              <a:ext cx="2252345" cy="6858000"/>
            </a:xfrm>
            <a:custGeom>
              <a:avLst/>
              <a:gdLst/>
              <a:ahLst/>
              <a:cxnLst/>
              <a:rect l="l" t="t" r="r" b="b"/>
              <a:pathLst>
                <a:path w="2252345" h="6858000">
                  <a:moveTo>
                    <a:pt x="2023163" y="0"/>
                  </a:moveTo>
                  <a:lnTo>
                    <a:pt x="0" y="6857998"/>
                  </a:lnTo>
                  <a:lnTo>
                    <a:pt x="2252271" y="6857998"/>
                  </a:lnTo>
                  <a:lnTo>
                    <a:pt x="2252271" y="8226"/>
                  </a:lnTo>
                  <a:lnTo>
                    <a:pt x="2023163" y="0"/>
                  </a:lnTo>
                  <a:close/>
                </a:path>
              </a:pathLst>
            </a:custGeom>
            <a:solidFill>
              <a:srgbClr val="4966AC">
                <a:alpha val="3607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207072" y="0"/>
              <a:ext cx="1937385" cy="6858000"/>
            </a:xfrm>
            <a:custGeom>
              <a:avLst/>
              <a:gdLst/>
              <a:ahLst/>
              <a:cxnLst/>
              <a:rect l="l" t="t" r="r" b="b"/>
              <a:pathLst>
                <a:path w="1937384" h="6858000">
                  <a:moveTo>
                    <a:pt x="1936927" y="0"/>
                  </a:moveTo>
                  <a:lnTo>
                    <a:pt x="0" y="0"/>
                  </a:lnTo>
                  <a:lnTo>
                    <a:pt x="1200327" y="6857996"/>
                  </a:lnTo>
                  <a:lnTo>
                    <a:pt x="1936927" y="6857996"/>
                  </a:lnTo>
                  <a:lnTo>
                    <a:pt x="1936927" y="0"/>
                  </a:lnTo>
                  <a:close/>
                </a:path>
              </a:pathLst>
            </a:custGeom>
            <a:solidFill>
              <a:srgbClr val="4966AC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638545" y="3921067"/>
              <a:ext cx="2505710" cy="2937510"/>
            </a:xfrm>
            <a:custGeom>
              <a:avLst/>
              <a:gdLst/>
              <a:ahLst/>
              <a:cxnLst/>
              <a:rect l="l" t="t" r="r" b="b"/>
              <a:pathLst>
                <a:path w="2505709" h="2937509">
                  <a:moveTo>
                    <a:pt x="2505454" y="0"/>
                  </a:moveTo>
                  <a:lnTo>
                    <a:pt x="0" y="2936929"/>
                  </a:lnTo>
                  <a:lnTo>
                    <a:pt x="2505454" y="2936929"/>
                  </a:lnTo>
                  <a:lnTo>
                    <a:pt x="2505454" y="0"/>
                  </a:lnTo>
                  <a:close/>
                </a:path>
              </a:pathLst>
            </a:custGeom>
            <a:solidFill>
              <a:srgbClr val="374D81">
                <a:alpha val="6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012872" y="0"/>
              <a:ext cx="2131695" cy="6858000"/>
            </a:xfrm>
            <a:custGeom>
              <a:avLst/>
              <a:gdLst/>
              <a:ahLst/>
              <a:cxnLst/>
              <a:rect l="l" t="t" r="r" b="b"/>
              <a:pathLst>
                <a:path w="2131695" h="6858000">
                  <a:moveTo>
                    <a:pt x="2131127" y="0"/>
                  </a:moveTo>
                  <a:lnTo>
                    <a:pt x="0" y="0"/>
                  </a:lnTo>
                  <a:lnTo>
                    <a:pt x="1854140" y="6857996"/>
                  </a:lnTo>
                  <a:lnTo>
                    <a:pt x="2131127" y="6849802"/>
                  </a:lnTo>
                  <a:lnTo>
                    <a:pt x="2131127" y="0"/>
                  </a:lnTo>
                  <a:close/>
                </a:path>
              </a:pathLst>
            </a:custGeom>
            <a:solidFill>
              <a:srgbClr val="374D81">
                <a:alpha val="5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295132" y="0"/>
              <a:ext cx="848994" cy="6858000"/>
            </a:xfrm>
            <a:custGeom>
              <a:avLst/>
              <a:gdLst/>
              <a:ahLst/>
              <a:cxnLst/>
              <a:rect l="l" t="t" r="r" b="b"/>
              <a:pathLst>
                <a:path w="848995" h="6858000">
                  <a:moveTo>
                    <a:pt x="848867" y="0"/>
                  </a:moveTo>
                  <a:lnTo>
                    <a:pt x="676515" y="0"/>
                  </a:lnTo>
                  <a:lnTo>
                    <a:pt x="0" y="6857996"/>
                  </a:lnTo>
                  <a:lnTo>
                    <a:pt x="848867" y="6857996"/>
                  </a:lnTo>
                  <a:lnTo>
                    <a:pt x="848867" y="0"/>
                  </a:lnTo>
                  <a:close/>
                </a:path>
              </a:pathLst>
            </a:custGeom>
            <a:solidFill>
              <a:srgbClr val="619DD1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095213" y="0"/>
              <a:ext cx="1049020" cy="6858000"/>
            </a:xfrm>
            <a:custGeom>
              <a:avLst/>
              <a:gdLst/>
              <a:ahLst/>
              <a:cxnLst/>
              <a:rect l="l" t="t" r="r" b="b"/>
              <a:pathLst>
                <a:path w="1049020" h="6858000">
                  <a:moveTo>
                    <a:pt x="1048786" y="0"/>
                  </a:moveTo>
                  <a:lnTo>
                    <a:pt x="0" y="0"/>
                  </a:lnTo>
                  <a:lnTo>
                    <a:pt x="937406" y="6857996"/>
                  </a:lnTo>
                  <a:lnTo>
                    <a:pt x="1048786" y="6857996"/>
                  </a:lnTo>
                  <a:lnTo>
                    <a:pt x="1048786" y="0"/>
                  </a:lnTo>
                  <a:close/>
                </a:path>
              </a:pathLst>
            </a:custGeom>
            <a:solidFill>
              <a:srgbClr val="3477B1">
                <a:alpha val="8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068056" y="4917386"/>
              <a:ext cx="1076325" cy="1941195"/>
            </a:xfrm>
            <a:custGeom>
              <a:avLst/>
              <a:gdLst/>
              <a:ahLst/>
              <a:cxnLst/>
              <a:rect l="l" t="t" r="r" b="b"/>
              <a:pathLst>
                <a:path w="1076325" h="1941195">
                  <a:moveTo>
                    <a:pt x="1075943" y="0"/>
                  </a:moveTo>
                  <a:lnTo>
                    <a:pt x="0" y="1940611"/>
                  </a:lnTo>
                  <a:lnTo>
                    <a:pt x="1075943" y="1935608"/>
                  </a:lnTo>
                  <a:lnTo>
                    <a:pt x="1075943" y="0"/>
                  </a:lnTo>
                  <a:close/>
                </a:path>
              </a:pathLst>
            </a:custGeom>
            <a:solidFill>
              <a:srgbClr val="374D81">
                <a:alpha val="6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/>
          <p:nvPr/>
        </p:nvSpPr>
        <p:spPr>
          <a:xfrm>
            <a:off x="0" y="0"/>
            <a:ext cx="855344" cy="5629275"/>
          </a:xfrm>
          <a:custGeom>
            <a:avLst/>
            <a:gdLst/>
            <a:ahLst/>
            <a:cxnLst/>
            <a:rect l="l" t="t" r="r" b="b"/>
            <a:pathLst>
              <a:path w="855344" h="5629275">
                <a:moveTo>
                  <a:pt x="854963" y="0"/>
                </a:moveTo>
                <a:lnTo>
                  <a:pt x="0" y="0"/>
                </a:lnTo>
                <a:lnTo>
                  <a:pt x="0" y="5628971"/>
                </a:lnTo>
                <a:lnTo>
                  <a:pt x="854963" y="7747"/>
                </a:lnTo>
                <a:lnTo>
                  <a:pt x="854963" y="0"/>
                </a:lnTo>
                <a:close/>
              </a:path>
            </a:pathLst>
          </a:custGeom>
          <a:solidFill>
            <a:srgbClr val="4966AC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2" name="object 1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72000" y="2564892"/>
            <a:ext cx="2203704" cy="2895600"/>
          </a:xfrm>
          <a:prstGeom prst="rect">
            <a:avLst/>
          </a:prstGeom>
        </p:spPr>
      </p:pic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2249804" y="2198954"/>
            <a:ext cx="291782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Any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139</TotalTime>
  <Words>469</Words>
  <Application>Microsoft Office PowerPoint</Application>
  <PresentationFormat>On-screen Show (4:3)</PresentationFormat>
  <Paragraphs>100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Droplet</vt:lpstr>
      <vt:lpstr>Welcome to the</vt:lpstr>
      <vt:lpstr>PowerPoint Presentation</vt:lpstr>
      <vt:lpstr>The Alphabetic Code</vt:lpstr>
      <vt:lpstr>Terminology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PPA</dc:creator>
  <cp:lastModifiedBy>Belinda Hinchliff</cp:lastModifiedBy>
  <cp:revision>46</cp:revision>
  <dcterms:created xsi:type="dcterms:W3CDTF">2023-03-30T11:07:00Z</dcterms:created>
  <dcterms:modified xsi:type="dcterms:W3CDTF">2023-04-27T15:20:40Z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2019-01-28T00:00:00Z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2023-03-30T00:00:00Z</vt:filetime>
  </property>
  <property fmtid="{D5CDD505-2E9C-101B-9397-08002B2CF9AE}" pid="5" name="Producer">
    <vt:lpwstr>Microsoft® PowerPoint® 2016</vt:lpwstr>
  </property>
</Properties>
</file>